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5" roundtripDataSignature="AMtx7mihdYVo8JYG4P/1ZSU/CFsYZ5pc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b839b8129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b839b812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c2a0244f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c2a0244f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c2a0244f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c2a0244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c2a0244f2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c2a0244f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b8c37dbd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b8c37db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b8c37dbd7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bb8c37dbd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b839b812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bb839b8129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b8bc06df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b8bc06d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b839b812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b839b812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CFCEF"/>
            </a:gs>
            <a:gs pos="40000">
              <a:srgbClr val="FDFAE8"/>
            </a:gs>
            <a:gs pos="100000">
              <a:srgbClr val="76746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eminars.etwinning.gr/course/view.php?id=4242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jennifer@krasopoulou.gr" TargetMode="External"/><Relationship Id="rId4" Type="http://schemas.openxmlformats.org/officeDocument/2006/relationships/hyperlink" Target="mailto:parents4lykeio@yahoo.com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mail@kesy.dra.sch.gr" TargetMode="External"/><Relationship Id="rId4" Type="http://schemas.openxmlformats.org/officeDocument/2006/relationships/hyperlink" Target="http://kesy.dra.sch.gr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mail@4lyk-dramas.dra.sch.gr" TargetMode="External"/><Relationship Id="rId4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332657"/>
            <a:ext cx="7772400" cy="1728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/>
              <a:t>ΣΥΓΚΕΝΤΡΩΣΗ –ΕΝΗΜΕΡΩΣΗ 	ΓΟΝΕΩΝ &amp; ΚΗΔΕΜΟΝΩΝ		</a:t>
            </a:r>
            <a:endParaRPr sz="3959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i="1" lang="el-GR"/>
              <a:t>4</a:t>
            </a:r>
            <a:r>
              <a:rPr baseline="30000" i="1" lang="el-GR"/>
              <a:t>ο</a:t>
            </a:r>
            <a:r>
              <a:rPr i="1" lang="el-GR"/>
              <a:t> Λύκειο Δράμας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i="1"/>
          </a:p>
        </p:txBody>
      </p:sp>
      <p:pic>
        <p:nvPicPr>
          <p:cNvPr descr="C:\Documents and Settings\user\Τα έγγραφά μου\Οι εικόνες μου\4ο Λύκειο\φωτο_πανοραμική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2636912"/>
            <a:ext cx="388620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/>
              <a:t>Κάπνισμα</a:t>
            </a:r>
            <a:br>
              <a:rPr lang="el-GR" sz="3959"/>
            </a:br>
            <a:r>
              <a:rPr lang="el-GR" sz="3959"/>
              <a:t>Εγκύκλιος 8809/31-01-2018</a:t>
            </a:r>
            <a:endParaRPr sz="3959"/>
          </a:p>
        </p:txBody>
      </p:sp>
      <p:pic>
        <p:nvPicPr>
          <p:cNvPr descr="κάπνισμα.jpg" id="141" name="Google Shape;141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767" y="1628800"/>
            <a:ext cx="4493299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>
            <p:ph type="title"/>
          </p:nvPr>
        </p:nvSpPr>
        <p:spPr>
          <a:xfrm>
            <a:off x="457200" y="274638"/>
            <a:ext cx="8229600" cy="1930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/>
              <a:t>Κινητό τηλέφωνο</a:t>
            </a:r>
            <a:br>
              <a:rPr lang="el-GR" sz="3959"/>
            </a:br>
            <a:r>
              <a:rPr lang="el-GR" sz="3959"/>
              <a:t>Φ.25/103373/22-06-2018</a:t>
            </a:r>
            <a:br>
              <a:rPr lang="el-GR" sz="3959"/>
            </a:br>
            <a:endParaRPr sz="3959"/>
          </a:p>
        </p:txBody>
      </p:sp>
      <p:pic>
        <p:nvPicPr>
          <p:cNvPr descr="κινητό1.jpg" id="147" name="Google Shape;147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2276872"/>
            <a:ext cx="4688798" cy="312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/>
              <a:t> ΣΧΕΣΕΙΣ ΓΟΝΙΟΥ - ΚΑΘΗΓΗΤΗ</a:t>
            </a:r>
            <a:br>
              <a:rPr lang="el-GR" sz="3959"/>
            </a:br>
            <a:endParaRPr sz="3959"/>
          </a:p>
        </p:txBody>
      </p:sp>
      <p:sp>
        <p:nvSpPr>
          <p:cNvPr id="153" name="Google Shape;15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Εμπιστοσύνη στο δάσκαλο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Κάντε το πρώτο βήμα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l-GR"/>
              <a:t>ΠΟΤΕ </a:t>
            </a:r>
            <a:r>
              <a:rPr lang="el-GR"/>
              <a:t>κρίσεις</a:t>
            </a:r>
            <a:r>
              <a:rPr lang="el-GR"/>
              <a:t> μπροστά στο παιδί (ελάτε στο Σχολείο → </a:t>
            </a:r>
            <a:r>
              <a:rPr lang="el-GR"/>
              <a:t>Συχνή ενημέρωση</a:t>
            </a:r>
            <a:r>
              <a:rPr lang="el-GR"/>
              <a:t>)</a:t>
            </a:r>
            <a:endParaRPr/>
          </a:p>
          <a:p>
            <a:pPr indent="-254000" lvl="0" marL="342900" rtl="0" algn="l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l-GR"/>
              <a:t>Συνεργάσιμοι γονείς (αύξηση κινήτρων σχ. μάθησης, επιπέδου σχ. προσαρμογής, επίδοση, θετικότερη στάση, κοινωνικοποίηση</a:t>
            </a:r>
            <a:r>
              <a:rPr lang="el-GR"/>
              <a:t>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  ΣΧΕΣΕΙΣ ΜΕΤΑΞΥ ΜΑΘΗΤΩΝ</a:t>
            </a:r>
            <a:endParaRPr/>
          </a:p>
        </p:txBody>
      </p:sp>
      <p:sp>
        <p:nvSpPr>
          <p:cNvPr id="159" name="Google Shape;159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Εκφοβισμός (bullying) - προσβολή αξιοπρέπειας, συνηθειών, πεποιθήσεων - προστασία αδυνάτων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Επικίνδυνα παιχνίδια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Ευτελισμός με ηλεκτρονικά μέσα (μεγάλη χρησιμότητα των Η/Υ –ασχοληθείτε με τα παιδιά σας)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Χειρονομίες, χειροδικίες κλπ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 ΣΧΕΣΕΙΣ ΜΑΘΗΤΩΝ με το ΣΧΟΛΕΙΟ</a:t>
            </a:r>
            <a:endParaRPr/>
          </a:p>
        </p:txBody>
      </p:sp>
      <p:sp>
        <p:nvSpPr>
          <p:cNvPr id="165" name="Google Shape;165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l-GR"/>
              <a:t>Ευγένεια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l-GR"/>
              <a:t>Ηρεμία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l-GR"/>
              <a:t>Αποφυγή φθορών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l-GR"/>
              <a:t>Εχεμύθεια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l-GR"/>
              <a:t>Στήριξη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l-GR"/>
              <a:t>Δικαιοσύνη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Επίδοση</a:t>
            </a:r>
            <a:endParaRPr/>
          </a:p>
        </p:txBody>
      </p:sp>
      <p:pic>
        <p:nvPicPr>
          <p:cNvPr descr="επίδοση2.jpg" id="171" name="Google Shape;17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816" y="1916832"/>
            <a:ext cx="3312368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>
            <p:ph type="title"/>
          </p:nvPr>
        </p:nvSpPr>
        <p:spPr>
          <a:xfrm>
            <a:off x="457200" y="274638"/>
            <a:ext cx="8229600" cy="274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t/>
            </a:r>
            <a:endParaRPr sz="3959"/>
          </a:p>
        </p:txBody>
      </p:sp>
      <p:pic>
        <p:nvPicPr>
          <p:cNvPr descr="Βασικοί+παράγοντες,+που+επηρεάζουν+τη+σχολική+επίδοση.jpg" id="177" name="Google Shape;177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9" y="1052736"/>
            <a:ext cx="6185660" cy="520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b839b8129_0_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Προφορική αξιολόγηση</a:t>
            </a:r>
            <a:endParaRPr/>
          </a:p>
        </p:txBody>
      </p:sp>
      <p:sp>
        <p:nvSpPr>
          <p:cNvPr id="183" name="Google Shape;183;gbb839b8129_0_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➔"/>
            </a:pPr>
            <a:r>
              <a:rPr lang="el-GR"/>
              <a:t>συμμετοχή στη μαθησιακή διαδικασία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l-GR"/>
              <a:t>επιμέλεια - ενδιαφέρον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l-GR"/>
              <a:t>γραπτές επιδόσεις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l-GR"/>
              <a:t>εργασίες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l-GR"/>
              <a:t>ΠΑΡΑΣΚΕΥΗ: </a:t>
            </a:r>
            <a:r>
              <a:rPr i="1" lang="el-GR"/>
              <a:t>Επίδοση βαθμολογίας (με αποστολή emails)</a:t>
            </a:r>
            <a:endParaRPr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μαμά_μαλώνει_κόρη.jpg" id="189" name="Google Shape;18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5" y="1958181"/>
            <a:ext cx="71437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c2a0244f2_0_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Πανδημία COVID-19</a:t>
            </a:r>
            <a:endParaRPr/>
          </a:p>
        </p:txBody>
      </p:sp>
      <p:sp>
        <p:nvSpPr>
          <p:cNvPr id="195" name="Google Shape;195;gbc2a0244f2_0_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l-GR" sz="7200">
                <a:solidFill>
                  <a:srgbClr val="F6B26B"/>
                </a:solidFill>
              </a:rPr>
              <a:t>Ο πόλεμος με τον SARS-COV-2</a:t>
            </a:r>
            <a:endParaRPr sz="7200">
              <a:solidFill>
                <a:srgbClr val="F6B26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ΚΑΛΩΣΟΡΙΣΑΤΕ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457200" y="1340768"/>
            <a:ext cx="82296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l-GR" sz="4400"/>
              <a:t>Σας καλοσωρίζουμε στη διαδικτυακή συνάντηση των γονέων &amp; κηδεμόνων της Α’ Λυκείου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bc2a0244f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c2a0244f2_0_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ΕξΑΕ </a:t>
            </a:r>
            <a:endParaRPr/>
          </a:p>
        </p:txBody>
      </p:sp>
      <p:sp>
        <p:nvSpPr>
          <p:cNvPr id="206" name="Google Shape;206;gbc2a0244f2_0_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l-GR"/>
              <a:t>Εξ αποστάσεως εκπαίδευση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https://seminars.etwinning.gr/course/view.php?id=4242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Οι αλλαγές στο Λύκειο</a:t>
            </a:r>
            <a:endParaRPr/>
          </a:p>
        </p:txBody>
      </p:sp>
      <p:sp>
        <p:nvSpPr>
          <p:cNvPr id="212" name="Google Shape;212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Επέκταση διδακτικού έτους (από τριετίας)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Γραπτές εξετάσεις σε λιγότερα μαθήματα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Προαγωγή με Γ.Μ.Ο. το 10 (και όχι το 9,5)</a:t>
            </a:r>
            <a:endParaRPr/>
          </a:p>
          <a:p>
            <a:pPr indent="-254000" lvl="0" marL="342900" rtl="0" algn="l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l-GR"/>
              <a:t>Τ.Θ.Δ.Δ. (Τράπεζα Θεμάτων)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b8c37dbd7_0_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Σύλλογος Γονέων</a:t>
            </a:r>
            <a:endParaRPr/>
          </a:p>
        </p:txBody>
      </p:sp>
      <p:sp>
        <p:nvSpPr>
          <p:cNvPr id="218" name="Google Shape;218;gbb8c37dbd7_0_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l-GR"/>
              <a:t>Προεδρεύει: Τζένιφερ Κρασοπούλου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/>
              <a:t>Γραμματέας: Καρρά Μαρίνα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/>
              <a:t>Μέλος του Δ.Σ.: Χασάπης Χρ.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jennifer@krasopoulou.gr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l-GR" u="sng">
                <a:solidFill>
                  <a:schemeClr val="hlink"/>
                </a:solidFill>
                <a:hlinkClick r:id="rId4"/>
              </a:rPr>
              <a:t>parents4lykeio@yahoo.com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b8c37dbd7_1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Υποστηρηκτικές δομές</a:t>
            </a:r>
            <a:endParaRPr/>
          </a:p>
        </p:txBody>
      </p:sp>
      <p:sp>
        <p:nvSpPr>
          <p:cNvPr id="224" name="Google Shape;224;gbb8c37dbd7_1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❖"/>
            </a:pPr>
            <a:r>
              <a:rPr lang="el-GR"/>
              <a:t>Κ.Ε.Σ.Υ. (</a:t>
            </a:r>
            <a:r>
              <a:rPr lang="el-GR" u="sng">
                <a:solidFill>
                  <a:schemeClr val="hlink"/>
                </a:solidFill>
                <a:hlinkClick r:id="rId3"/>
              </a:rPr>
              <a:t>mail@kesy.dra.sch.gr</a:t>
            </a:r>
            <a:r>
              <a:rPr lang="el-GR"/>
              <a:t>, </a:t>
            </a:r>
            <a:r>
              <a:rPr lang="el-GR" u="sng">
                <a:solidFill>
                  <a:schemeClr val="hlink"/>
                </a:solidFill>
                <a:hlinkClick r:id="rId4"/>
              </a:rPr>
              <a:t>http://kesy.dra.sch.gr/</a:t>
            </a:r>
            <a:r>
              <a:rPr lang="el-GR"/>
              <a:t> 2521076511)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SzPts val="1800"/>
              <a:buChar char="❖"/>
            </a:pPr>
            <a:r>
              <a:rPr lang="el-GR"/>
              <a:t>Σύμβουλοι Σχ. Ζωής: κ. Κιοσσέ, κ. Κόλτσης και κ. Ιωαννίδου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❖"/>
            </a:pPr>
            <a:r>
              <a:rPr lang="el-GR"/>
              <a:t>Ψυχολόγος: κ. Αμπατζόγλου Αικατερίνη </a:t>
            </a:r>
            <a:r>
              <a:rPr lang="el-GR"/>
              <a:t>(kateampa.psy@gmail.com)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b839b8129_0_20"/>
          <p:cNvSpPr txBox="1"/>
          <p:nvPr>
            <p:ph type="title"/>
          </p:nvPr>
        </p:nvSpPr>
        <p:spPr>
          <a:xfrm>
            <a:off x="457200" y="274638"/>
            <a:ext cx="8229600" cy="40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/>
              <a:t>  ΤΡΟΠΟΙ ΕΠΙΚΟΙΝΩΝΙΑΣ</a:t>
            </a:r>
            <a:br>
              <a:rPr lang="el-GR" sz="3959"/>
            </a:br>
            <a:br>
              <a:rPr lang="el-GR" sz="3959"/>
            </a:br>
            <a:r>
              <a:rPr lang="el-GR" sz="3240"/>
              <a:t>Τηλέφωνα Σχολείου: 2521.0.48635 και 48636</a:t>
            </a:r>
            <a:br>
              <a:rPr lang="el-GR" sz="3240"/>
            </a:br>
            <a:r>
              <a:rPr lang="el-GR" sz="3240"/>
              <a:t>Email Σχολείου:  </a:t>
            </a:r>
            <a:r>
              <a:rPr lang="el-GR" sz="3240" u="sng">
                <a:solidFill>
                  <a:schemeClr val="hlink"/>
                </a:solidFill>
                <a:hlinkClick r:id="rId3"/>
              </a:rPr>
              <a:t>mail@4lyk-dramas.dra.sch.gr</a:t>
            </a:r>
            <a:br>
              <a:rPr lang="el-GR" sz="3240"/>
            </a:br>
            <a:r>
              <a:rPr lang="el-GR" sz="3240" strike="sngStrike"/>
              <a:t>Επισκέψεις στο Σχολείο: προτιμότερη ώρα: 11.20 -11.40</a:t>
            </a:r>
            <a:br>
              <a:rPr lang="el-GR" sz="3959" strike="sngStrike"/>
            </a:br>
            <a:endParaRPr sz="3959" strike="sngStrike"/>
          </a:p>
        </p:txBody>
      </p:sp>
      <p:pic>
        <p:nvPicPr>
          <p:cNvPr descr="images.jpg" id="230" name="Google Shape;230;gbb839b8129_0_2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824" y="4581128"/>
            <a:ext cx="2619300" cy="17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b8bc06df1_0_0"/>
          <p:cNvSpPr txBox="1"/>
          <p:nvPr>
            <p:ph type="title"/>
          </p:nvPr>
        </p:nvSpPr>
        <p:spPr>
          <a:xfrm>
            <a:off x="457200" y="274645"/>
            <a:ext cx="8229600" cy="662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Επιτυχίες</a:t>
            </a:r>
            <a:endParaRPr/>
          </a:p>
        </p:txBody>
      </p:sp>
      <p:sp>
        <p:nvSpPr>
          <p:cNvPr id="236" name="Google Shape;236;gbb8bc06df1_0_0"/>
          <p:cNvSpPr txBox="1"/>
          <p:nvPr>
            <p:ph idx="1" type="body"/>
          </p:nvPr>
        </p:nvSpPr>
        <p:spPr>
          <a:xfrm>
            <a:off x="457200" y="1020325"/>
            <a:ext cx="8229600" cy="510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l-GR" sz="2700"/>
              <a:t>Από ανακοίνωση στον ΠΡΩΙΝΟ ΤΥΠΟ:</a:t>
            </a:r>
            <a:endParaRPr sz="2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l-GR" sz="2700"/>
              <a:t>“</a:t>
            </a:r>
            <a:r>
              <a:rPr lang="el-GR" sz="2700"/>
              <a:t>Πρώτη σε βαθμολογία στο Ν. Δράμας η Δραμινή Κάλλια Δομνίδου του 4ου ΓΕΛ και ένατη στην Ιατρική του ΑΠΘ” </a:t>
            </a:r>
            <a:endParaRPr sz="2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gbb8bc06df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2425400"/>
            <a:ext cx="8572500" cy="37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Πρώτη! Η μαθήτρια του 4</a:t>
            </a:r>
            <a:r>
              <a:rPr baseline="30000" lang="el-GR"/>
              <a:t>ου</a:t>
            </a:r>
            <a:r>
              <a:rPr lang="el-GR"/>
              <a:t> ΓΕΛ</a:t>
            </a:r>
            <a:endParaRPr/>
          </a:p>
        </p:txBody>
      </p:sp>
      <p:pic>
        <p:nvPicPr>
          <p:cNvPr descr="βράβευση.jpg" id="243" name="Google Shape;24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ctrTitle"/>
          </p:nvPr>
        </p:nvSpPr>
        <p:spPr>
          <a:xfrm>
            <a:off x="685800" y="11937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Ευχές</a:t>
            </a:r>
            <a:endParaRPr/>
          </a:p>
        </p:txBody>
      </p:sp>
      <p:sp>
        <p:nvSpPr>
          <p:cNvPr id="249" name="Google Shape;249;p21"/>
          <p:cNvSpPr txBox="1"/>
          <p:nvPr>
            <p:ph idx="1" type="subTitle"/>
          </p:nvPr>
        </p:nvSpPr>
        <p:spPr>
          <a:xfrm>
            <a:off x="1371600" y="32840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l-GR"/>
              <a:t>Ευχόμαστε ΥΓΕΊΑ σε όλους και ολοκλήρωση των ονείρων των μαθητών και μαθητριών του Σχολείου μας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nea-sxoliki-xronia_2014-2015.jpg" id="255" name="Google Shape;25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20937"/>
            <a:ext cx="8229600" cy="448448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2"/>
          <p:cNvSpPr/>
          <p:nvPr/>
        </p:nvSpPr>
        <p:spPr>
          <a:xfrm>
            <a:off x="1801180" y="332656"/>
            <a:ext cx="55416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Σας ευχαριστούμε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457200" y="476675"/>
            <a:ext cx="80232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/>
              <a:t>Τα θέματα με τα οποία θα ασχοληθούμε είναι:</a:t>
            </a:r>
            <a:br>
              <a:rPr lang="el-GR" sz="3959"/>
            </a:br>
            <a:endParaRPr sz="3959"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540825" y="1639225"/>
            <a:ext cx="8229600" cy="49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⮚"/>
            </a:pPr>
            <a:r>
              <a:rPr lang="el-GR" sz="2960"/>
              <a:t>Τ</a:t>
            </a:r>
            <a:r>
              <a:rPr lang="el-GR" sz="2660"/>
              <a:t>ο Γενικό Λύκειο</a:t>
            </a:r>
            <a:endParaRPr sz="2660"/>
          </a:p>
          <a:p>
            <a:pPr indent="-32385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660"/>
              <a:buFont typeface="Noto Sans Symbols"/>
              <a:buChar char="⮚"/>
            </a:pPr>
            <a:r>
              <a:rPr lang="el-GR" sz="2660"/>
              <a:t>Εγγραφές - </a:t>
            </a:r>
            <a:r>
              <a:rPr lang="el-GR" sz="2660"/>
              <a:t>Φοίτηση - Απουσίες - Ποινές</a:t>
            </a:r>
            <a:endParaRPr sz="2660"/>
          </a:p>
          <a:p>
            <a:pPr indent="-32385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660"/>
              <a:buFont typeface="Noto Sans Symbols"/>
              <a:buChar char="⮚"/>
            </a:pPr>
            <a:r>
              <a:rPr lang="el-GR" sz="2660"/>
              <a:t>Σύλλογος Γονέων</a:t>
            </a:r>
            <a:endParaRPr sz="2660"/>
          </a:p>
          <a:p>
            <a:pPr indent="-32385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660"/>
              <a:buFont typeface="Noto Sans Symbols"/>
              <a:buChar char="⮚"/>
            </a:pPr>
            <a:r>
              <a:rPr lang="el-GR" sz="2660"/>
              <a:t>Κανονισμός Σχολείου</a:t>
            </a:r>
            <a:endParaRPr sz="2660"/>
          </a:p>
          <a:p>
            <a:pPr indent="-32385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660"/>
              <a:buFont typeface="Noto Sans Symbols"/>
              <a:buChar char="⮚"/>
            </a:pPr>
            <a:r>
              <a:rPr lang="el-GR" sz="2660"/>
              <a:t>Σχέσεις μεταξύ καθηγητών –μαθητών –γονέων</a:t>
            </a:r>
            <a:endParaRPr sz="2660"/>
          </a:p>
          <a:p>
            <a:pPr indent="-32385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660"/>
              <a:buFont typeface="Noto Sans Symbols"/>
              <a:buChar char="⮚"/>
            </a:pPr>
            <a:r>
              <a:rPr lang="el-GR" sz="2660"/>
              <a:t>Επίδοση μαθητών/μαθητριών</a:t>
            </a:r>
            <a:endParaRPr sz="2660"/>
          </a:p>
          <a:p>
            <a:pPr indent="-32385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660"/>
              <a:buChar char="⮚"/>
            </a:pPr>
            <a:r>
              <a:rPr lang="el-GR" sz="2660"/>
              <a:t>COVID-19 και ΕξΑΕ</a:t>
            </a:r>
            <a:endParaRPr sz="2660"/>
          </a:p>
          <a:p>
            <a:pPr indent="-32385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660"/>
              <a:buChar char="⮚"/>
            </a:pPr>
            <a:r>
              <a:rPr lang="el-GR" sz="2660"/>
              <a:t>Δομές, Ψυχολόγος, Σύμβουλοι Σχ. Ζωής</a:t>
            </a:r>
            <a:endParaRPr sz="2660"/>
          </a:p>
          <a:p>
            <a:pPr indent="-32385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660"/>
              <a:buChar char="⮚"/>
            </a:pPr>
            <a:r>
              <a:rPr lang="el-GR" sz="2660"/>
              <a:t>Τρόποι επικοινωνίας</a:t>
            </a:r>
            <a:endParaRPr sz="2660"/>
          </a:p>
          <a:p>
            <a:pPr indent="-32385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660"/>
              <a:buFont typeface="Noto Sans Symbols"/>
              <a:buChar char="⮚"/>
            </a:pPr>
            <a:r>
              <a:rPr lang="el-GR" sz="2660"/>
              <a:t>Οποιοδήποτε άλλο θέμα ζητηθεί από εσάς</a:t>
            </a:r>
            <a:endParaRPr sz="2900"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b839b8129_0_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Το Γενικό Λύκειο</a:t>
            </a:r>
            <a:endParaRPr/>
          </a:p>
        </p:txBody>
      </p:sp>
      <p:sp>
        <p:nvSpPr>
          <p:cNvPr id="104" name="Google Shape;104;gbb839b8129_0_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l-GR"/>
              <a:t>Δύο τετράμηνα (το πρώτο μέχρι 20 Ιανουαρίου)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l-GR"/>
              <a:t>Α’ Λυκείου: 35 ώρες μαθήματα γενικής παιδείας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l-GR"/>
              <a:t>4ο Λύκειο: 15 τμήματα, 330 μαθητές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ΕΓΓΡΑΦΕΣ</a:t>
            </a:r>
            <a:endParaRPr/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Ηλεκτρονικές εγγραφές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Δικαιολογητικά: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l-GR"/>
              <a:t>Φωτοτυπία ταυτότητας παιδιού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l-GR"/>
              <a:t>Υπεύθυνη δήλωση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l-GR"/>
              <a:t>Φωτογραφία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l-GR"/>
              <a:t>Συνδρομή στο Σύλλογο Γονέων &amp; Κηδεμόνων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l-GR"/>
              <a:t>Α.Δ.Υ.Μ. (για την Α’ Λυκείου)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457200" y="274638"/>
            <a:ext cx="8229600" cy="3730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/>
              <a:t>α)   ΦΟΙΤΗΣΗ -ΑΠΟΥΣΙΕΣ </a:t>
            </a:r>
            <a:br>
              <a:rPr lang="el-GR" sz="3959"/>
            </a:br>
            <a:br>
              <a:rPr lang="el-GR" sz="3959"/>
            </a:br>
            <a:r>
              <a:rPr i="1" lang="el-GR" sz="2520"/>
              <a:t>Σε περίπτωση απουσίας, καταχωρίζεται μια απουσία για κάθε διδακτική ώρα.</a:t>
            </a:r>
            <a:br>
              <a:rPr i="1" lang="el-GR" sz="2520"/>
            </a:br>
            <a:r>
              <a:rPr i="1" lang="el-GR" sz="2520"/>
              <a:t>Απουσία από (i) εκδηλώσεις του Σχολείου, (ii) εορταστικές επετείους, (iii) περιπάτους, θεωρείται απουσία από όσες διδακτικές ώρες προβλέπει το ωρολόγιο πρόγραμμα εκείνη την ημέρα.</a:t>
            </a:r>
            <a:endParaRPr sz="3240"/>
          </a:p>
        </p:txBody>
      </p:sp>
      <p:pic>
        <p:nvPicPr>
          <p:cNvPr descr="C:\Documents and Settings\user\Επιφάνεια εργασίας\kathigitis.jpg" id="116" name="Google Shape;11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2871" y="4437063"/>
            <a:ext cx="2372783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/>
              <a:t>β)     Περιπτώσεις όπου οι απουσίες δεν λαμβάνονται υπόψη</a:t>
            </a:r>
            <a:endParaRPr sz="3959"/>
          </a:p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l-GR" sz="2520"/>
              <a:t>Συμμετοχή σε δραστηριότητες στο εξωτερικό,</a:t>
            </a:r>
            <a:endParaRPr sz="3000"/>
          </a:p>
          <a:p>
            <a:pPr indent="-3302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l-GR" sz="2520"/>
              <a:t>απαλλαγές από διάφορα μαθήματα (π.χ. Φυσική Αγωγή),</a:t>
            </a:r>
            <a:endParaRPr sz="3000"/>
          </a:p>
          <a:p>
            <a:pPr indent="-3302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l-GR" sz="2520"/>
              <a:t>σε καλλιτεχνικούς διαγωνισμούς, αθλητικές δραστηριότητες </a:t>
            </a:r>
            <a:endParaRPr sz="2520"/>
          </a:p>
          <a:p>
            <a:pPr indent="-3302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l-GR" sz="2520"/>
              <a:t>παρουσία σε δικαστήριο</a:t>
            </a:r>
            <a:endParaRPr sz="2520"/>
          </a:p>
          <a:p>
            <a:pPr indent="-3302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2520"/>
              <a:buChar char="•"/>
            </a:pPr>
            <a:r>
              <a:rPr lang="el-GR" sz="2520"/>
              <a:t>μέχρι 24 ημέρες για σοβαρές παθήσεις, μέχρι 20 ημέρες για σοβαρά και επείγοντα περιστατικά, π.χ. χειρουργική επέμβαση,</a:t>
            </a:r>
            <a:endParaRPr sz="2520"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l-GR" sz="2720" u="sng"/>
              <a:t>Για όλα απαιτούνται δικαιολογητικά.  </a:t>
            </a:r>
            <a:endParaRPr/>
          </a:p>
          <a:p>
            <a:pPr indent="-17018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pic>
        <p:nvPicPr>
          <p:cNvPr descr="giatros.jpg" id="123" name="Google Shape;12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7355" y="4425595"/>
            <a:ext cx="1295400" cy="18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Χαρακτηρισμός φοίτησης</a:t>
            </a:r>
            <a:endParaRPr/>
          </a:p>
        </p:txBody>
      </p:sp>
      <p:sp>
        <p:nvSpPr>
          <p:cNvPr id="129" name="Google Shape;129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u="sng"/>
              <a:t>Επαρκής</a:t>
            </a:r>
            <a:r>
              <a:rPr lang="el-GR"/>
              <a:t>: μέχρι και 114 απουσίες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u="sng"/>
              <a:t>Ανεπαρκής</a:t>
            </a:r>
            <a:r>
              <a:rPr lang="el-GR"/>
              <a:t>: εάν σημειωθούν πάνω από 114 απουσίες (επαναλαμβάνει τη φοίτηση στην ίδια τάξη)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/>
              <a:t>Άρθρο 28, Υ.Α. 79942/31-05-2019: «... και της υποχρέωσης των κηδεμόνων να ενημερώνουν </a:t>
            </a:r>
            <a:r>
              <a:rPr b="1" lang="el-GR"/>
              <a:t>άμεσα</a:t>
            </a:r>
            <a:r>
              <a:rPr lang="el-GR"/>
              <a:t> το σχολείο για τους λόγους απουσίας των μαθητών και μαθητριών...»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Πλαίσιο Οργάνωσης Σχολικής Ζωής</a:t>
            </a:r>
            <a:endParaRPr/>
          </a:p>
        </p:txBody>
      </p:sp>
      <p:sp>
        <p:nvSpPr>
          <p:cNvPr id="135" name="Google Shape;135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/>
              <a:t>Πρωινή προσέλευση (βοήθεια από γονείς)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/>
              <a:t>Παραμονή στο Σχολείο ( αποχώρηση 🡪 σοβαρός λόγος – ενημέρωση Δ/ντή)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/>
              <a:t>Προσέλευση στην τάξη (γνωστές οι ώρες)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/>
              <a:t>Διαλείμματα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/>
              <a:t>Φυσική Αγωγή (φόρμα)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/>
              <a:t>Εκδηλώσεις  - Προγράμματα (παρότρυνση συμμετοχής)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/>
              <a:t>Συμπεριφορά – ήθος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/>
              <a:t>Αντικείμενα μεγάλης αξίας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2015-10-20T19:19:42Z</dcterms:created>
  <dc:creator>user</dc:creator>
</cp:coreProperties>
</file>